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4" r:id="rId2"/>
    <p:sldId id="307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E0827-99A3-4D51-8E7C-974F61341E55}" v="21" dt="2023-09-28T01:09:03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CF6B-CD21-413A-82EB-B55EF2027793}" type="datetimeFigureOut">
              <a:rPr lang="en-SG" smtClean="0"/>
              <a:t>8/3/2024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1FF1A-CD23-4ACA-B0D7-451EB561D05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726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EAD90-CC99-4D01-88A7-344F2D978D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1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EAD90-CC99-4D01-88A7-344F2D978D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3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76773-ABA6-2F58-CE1A-887CAC595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2EF74C-94B0-D109-B880-7B50713F0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FFF794-741B-2D97-2CF3-BF255A93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B839E-E235-8993-CA59-D6E3545A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026B09-F017-79D2-7074-A0208EF1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70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309BF-D91D-4370-CD8D-09F072D24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33B0B5-1D51-3904-F02C-3B8131828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3FFE9-9DAC-1B8C-D881-46A1DFA1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03F0DA-DBCF-75C1-3E06-BBA8A1A7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F0A53F-969F-B968-A874-409EA2F2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4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9B79E81-E525-FEBE-AADD-61E5D9C12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1DF50-AA3F-F5EC-24A4-CB0854843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586B4-D65A-31BD-7C72-CB18502D1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30E465-D682-DC2A-63EB-34DF1DF2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D5DE4-E28A-1ADF-DC95-3DF4A4EF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4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1419B-EDA3-9D3D-9863-831345930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2CBE3B-E681-63F2-B6FC-203E6E65D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E36544-B1E4-E680-B93A-8078A6A0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6A20C-B667-334D-A54F-941F5D00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597FD8-5440-75FE-472B-62A8DEE8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3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8F1B1-EE3E-48D9-8516-F3D06F7D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9FF02B-6DD5-4242-DDB0-8B1D382A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7D0E92-72D8-F416-49A0-15F16CA2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9BB477-96E6-0599-57A6-39FA1BDC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6F48D0-D64E-6ED9-D4E2-D170DC0E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7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CAD413-5790-8D12-420B-4B718D05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A1913-5ACB-0B71-0B29-7A64C8415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589FBF-BFAB-6382-26E2-B39F971AD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7F55E2-7268-2F5C-0EEF-03004665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007EE0-13FD-A446-17B9-7CB4E001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5EF934-19A3-CA93-E59F-0D35F006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00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5C6F4B-F360-48B9-ADF0-764AB40E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025326-4FF6-A039-B065-906F55768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D7408E-7F4E-B877-E22E-83C8899AD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701B35-F1EE-1F24-D9F9-821C2BF1D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CD096F-D100-7BB1-6408-2B44427FF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224DB1A-DDE5-CEBE-06FD-530E1687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975F833-F34A-81DB-D762-E0F16722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5BB07CC-0DF7-B62A-804F-D70C8D35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3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D7429-2B12-F320-AEE3-CC515D21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549BDC7-BE7F-53E4-5F9D-B0BA82C3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07EEF5-D7E6-54E4-5784-62E97FAC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C2B6BE-F9DC-2822-EF16-FE4501EE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91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37FA69-DF25-1659-A0B6-6DEBE94D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F68FA3-B29C-B02A-EEC7-A287E40E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F422C3-9B59-87CC-675B-332DA89C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858B7-14A1-E778-356D-CDBC3E7C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643F17-BAE1-C60F-D503-F7907FB4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5F7149-348E-A059-79BE-6DCC86814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36C7FB-27F0-BC42-F152-D88ED6B4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FC2552-921C-92CE-CBAF-14E4E83D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2DD267-F35B-55DB-7F29-248ECA2D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7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4D3C6-D9E1-65A5-EF34-91A84C4E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98E6E8-F124-483B-AA7A-8D76D58D4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61CA8C-6787-8913-8F33-EA603AE11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135F08-E37B-14AA-C4F8-ABC184E8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1F435-B059-3B2E-D7E4-2019359E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1BF32C-D0D6-6C00-A118-632A667D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56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22D834-0C13-B169-B2D6-6E46A0F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66520C-3633-7150-D950-5F12FB108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A7521-0E65-7515-E92E-1908C423E4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F97B7-4BCB-44A6-9347-3E2216B099AF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4A9217-B519-9B21-1332-5A21EF731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759814-6E5D-3266-0146-AF5A533DD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E1008-D358-461F-AE4D-44832B6BA8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0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104" t="4259" r="5833" b="2407"/>
          <a:stretch/>
        </p:blipFill>
        <p:spPr>
          <a:xfrm>
            <a:off x="-25017" y="-165099"/>
            <a:ext cx="12217017" cy="72016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5017" y="-168985"/>
            <a:ext cx="12217017" cy="720161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Southeast Asia - Asean Smart Cities Network PNG Image | Transparent PNG  Free Download on SeekPNG">
            <a:extLst>
              <a:ext uri="{FF2B5EF4-FFF2-40B4-BE49-F238E27FC236}">
                <a16:creationId xmlns:a16="http://schemas.microsoft.com/office/drawing/2014/main" id="{BF7F0AE6-BEFD-4A2A-BFBD-24696353C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9" t="9908" r="10314" b="9511"/>
          <a:stretch/>
        </p:blipFill>
        <p:spPr bwMode="auto">
          <a:xfrm>
            <a:off x="4447824" y="3428583"/>
            <a:ext cx="4009627" cy="30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apore Icons Vector 116088 Vector Art at Vecteezy">
            <a:extLst>
              <a:ext uri="{FF2B5EF4-FFF2-40B4-BE49-F238E27FC236}">
                <a16:creationId xmlns:a16="http://schemas.microsoft.com/office/drawing/2014/main" id="{1B5EC4EA-364D-40A3-B125-42A363C34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2" t="7906" r="39060" b="69668"/>
          <a:stretch/>
        </p:blipFill>
        <p:spPr bwMode="auto">
          <a:xfrm>
            <a:off x="433264" y="2509226"/>
            <a:ext cx="349779" cy="21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0EF0639-1947-4938-8479-DF2D03324A70}"/>
              </a:ext>
            </a:extLst>
          </p:cNvPr>
          <p:cNvSpPr/>
          <p:nvPr/>
        </p:nvSpPr>
        <p:spPr>
          <a:xfrm>
            <a:off x="409298" y="2891790"/>
            <a:ext cx="1471557" cy="4102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Singapore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25,000,000 tons/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7842F6-3B79-4C9D-84CE-6D39D8887FB3}"/>
              </a:ext>
            </a:extLst>
          </p:cNvPr>
          <p:cNvSpPr/>
          <p:nvPr/>
        </p:nvSpPr>
        <p:spPr>
          <a:xfrm>
            <a:off x="2116944" y="2891790"/>
            <a:ext cx="1614224" cy="4102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Malaysia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200,000,000 tons 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98E008-3818-4173-A2A8-1644B1AAA220}"/>
              </a:ext>
            </a:extLst>
          </p:cNvPr>
          <p:cNvGrpSpPr/>
          <p:nvPr/>
        </p:nvGrpSpPr>
        <p:grpSpPr>
          <a:xfrm>
            <a:off x="2116842" y="1497850"/>
            <a:ext cx="549860" cy="1225465"/>
            <a:chOff x="481746" y="2954928"/>
            <a:chExt cx="314106" cy="9174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186984-80E7-4C60-AC37-F739CC6164EE}"/>
                </a:ext>
              </a:extLst>
            </p:cNvPr>
            <p:cNvGrpSpPr/>
            <p:nvPr/>
          </p:nvGrpSpPr>
          <p:grpSpPr>
            <a:xfrm>
              <a:off x="481746" y="2954928"/>
              <a:ext cx="314106" cy="230134"/>
              <a:chOff x="481746" y="3185057"/>
              <a:chExt cx="314106" cy="230134"/>
            </a:xfrm>
          </p:grpSpPr>
          <p:pic>
            <p:nvPicPr>
              <p:cNvPr id="32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5D826AA3-4E35-4EAF-9D30-73C3CE118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481746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D9505EF1-3E51-46CC-8B7B-68B99FFF04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643353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4C62CAB-4FDF-4A82-8E90-08AF78522991}"/>
                </a:ext>
              </a:extLst>
            </p:cNvPr>
            <p:cNvGrpSpPr/>
            <p:nvPr/>
          </p:nvGrpSpPr>
          <p:grpSpPr>
            <a:xfrm>
              <a:off x="481746" y="3184038"/>
              <a:ext cx="314106" cy="230134"/>
              <a:chOff x="481746" y="3185057"/>
              <a:chExt cx="314106" cy="230134"/>
            </a:xfrm>
          </p:grpSpPr>
          <p:pic>
            <p:nvPicPr>
              <p:cNvPr id="69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B10AB223-F801-4332-96A2-CB6501066B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481746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9565E0A7-9700-4BE3-9D7F-C0EA3CA0C3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643353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14A6F39-AF81-497B-92F9-562D47342F3F}"/>
                </a:ext>
              </a:extLst>
            </p:cNvPr>
            <p:cNvGrpSpPr/>
            <p:nvPr/>
          </p:nvGrpSpPr>
          <p:grpSpPr>
            <a:xfrm>
              <a:off x="481746" y="3413148"/>
              <a:ext cx="314106" cy="230134"/>
              <a:chOff x="481746" y="3185057"/>
              <a:chExt cx="314106" cy="230134"/>
            </a:xfrm>
          </p:grpSpPr>
          <p:pic>
            <p:nvPicPr>
              <p:cNvPr id="73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BEB0656B-7C73-4FD0-B6DA-0095999DE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481746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11823DDF-8715-40A7-BA9E-CDA8CE1433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643353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1A59AD-3091-4C1A-A481-1C4651D12482}"/>
                </a:ext>
              </a:extLst>
            </p:cNvPr>
            <p:cNvGrpSpPr/>
            <p:nvPr/>
          </p:nvGrpSpPr>
          <p:grpSpPr>
            <a:xfrm>
              <a:off x="481746" y="3642257"/>
              <a:ext cx="314106" cy="230134"/>
              <a:chOff x="481746" y="3185057"/>
              <a:chExt cx="314106" cy="230134"/>
            </a:xfrm>
          </p:grpSpPr>
          <p:pic>
            <p:nvPicPr>
              <p:cNvPr id="76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4710D17D-9805-471D-835F-1383CDC84C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481746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8" descr="Kuala lumpur tower Icon - Download in Line Style">
                <a:extLst>
                  <a:ext uri="{FF2B5EF4-FFF2-40B4-BE49-F238E27FC236}">
                    <a16:creationId xmlns:a16="http://schemas.microsoft.com/office/drawing/2014/main" id="{34C41D71-5E15-4689-8ABC-0FC9C0E73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t="5267" r="21285" b="1892"/>
              <a:stretch/>
            </p:blipFill>
            <p:spPr bwMode="auto">
              <a:xfrm>
                <a:off x="643353" y="3185057"/>
                <a:ext cx="152499" cy="230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A8095A1D-A9B6-4A6E-9352-C1E7C07E9E79}"/>
              </a:ext>
            </a:extLst>
          </p:cNvPr>
          <p:cNvSpPr/>
          <p:nvPr/>
        </p:nvSpPr>
        <p:spPr>
          <a:xfrm>
            <a:off x="8179413" y="2893765"/>
            <a:ext cx="1614224" cy="4102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Philippine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300,000,000 tons 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911FF5-5AEB-46F5-8CC4-ACD4999770AE}"/>
              </a:ext>
            </a:extLst>
          </p:cNvPr>
          <p:cNvGrpSpPr/>
          <p:nvPr/>
        </p:nvGrpSpPr>
        <p:grpSpPr>
          <a:xfrm>
            <a:off x="8431615" y="1510150"/>
            <a:ext cx="610269" cy="1207807"/>
            <a:chOff x="6588898" y="813282"/>
            <a:chExt cx="457702" cy="8993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72D24D-284B-458C-B91B-420E594FC0AE}"/>
                </a:ext>
              </a:extLst>
            </p:cNvPr>
            <p:cNvGrpSpPr/>
            <p:nvPr/>
          </p:nvGrpSpPr>
          <p:grpSpPr>
            <a:xfrm>
              <a:off x="6588898" y="1500915"/>
              <a:ext cx="457702" cy="211724"/>
              <a:chOff x="3199770" y="1519968"/>
              <a:chExt cx="457702" cy="211724"/>
            </a:xfrm>
          </p:grpSpPr>
          <p:pic>
            <p:nvPicPr>
              <p:cNvPr id="1038" name="Picture 14" descr="My Icon Story">
                <a:extLst>
                  <a:ext uri="{FF2B5EF4-FFF2-40B4-BE49-F238E27FC236}">
                    <a16:creationId xmlns:a16="http://schemas.microsoft.com/office/drawing/2014/main" id="{CD6AA75B-C47E-40FC-92F8-D817116BB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199770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4" descr="My Icon Story">
                <a:extLst>
                  <a:ext uri="{FF2B5EF4-FFF2-40B4-BE49-F238E27FC236}">
                    <a16:creationId xmlns:a16="http://schemas.microsoft.com/office/drawing/2014/main" id="{48BA5C5F-92B8-4F79-8B4A-FA8DC1CC15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361254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14" descr="My Icon Story">
                <a:extLst>
                  <a:ext uri="{FF2B5EF4-FFF2-40B4-BE49-F238E27FC236}">
                    <a16:creationId xmlns:a16="http://schemas.microsoft.com/office/drawing/2014/main" id="{EF224F69-FF48-4AEF-90D4-0ACA250E3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522738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303823F-9A06-4EF3-8E7C-BE42EEDC6422}"/>
                </a:ext>
              </a:extLst>
            </p:cNvPr>
            <p:cNvGrpSpPr/>
            <p:nvPr/>
          </p:nvGrpSpPr>
          <p:grpSpPr>
            <a:xfrm>
              <a:off x="6588898" y="1285818"/>
              <a:ext cx="457702" cy="211724"/>
              <a:chOff x="3199770" y="1519968"/>
              <a:chExt cx="457702" cy="211724"/>
            </a:xfrm>
          </p:grpSpPr>
          <p:pic>
            <p:nvPicPr>
              <p:cNvPr id="82" name="Picture 14" descr="My Icon Story">
                <a:extLst>
                  <a:ext uri="{FF2B5EF4-FFF2-40B4-BE49-F238E27FC236}">
                    <a16:creationId xmlns:a16="http://schemas.microsoft.com/office/drawing/2014/main" id="{0CE9A075-1166-48BE-8873-F6CAADA16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199770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4" descr="My Icon Story">
                <a:extLst>
                  <a:ext uri="{FF2B5EF4-FFF2-40B4-BE49-F238E27FC236}">
                    <a16:creationId xmlns:a16="http://schemas.microsoft.com/office/drawing/2014/main" id="{3F58001C-C1C8-4015-990E-5C821D41A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361254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4" descr="My Icon Story">
                <a:extLst>
                  <a:ext uri="{FF2B5EF4-FFF2-40B4-BE49-F238E27FC236}">
                    <a16:creationId xmlns:a16="http://schemas.microsoft.com/office/drawing/2014/main" id="{AE54992C-69CC-430D-8A2E-067CAA4EF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522738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651C010-9471-4520-9EFF-AABBB0ECA7CD}"/>
                </a:ext>
              </a:extLst>
            </p:cNvPr>
            <p:cNvGrpSpPr/>
            <p:nvPr/>
          </p:nvGrpSpPr>
          <p:grpSpPr>
            <a:xfrm>
              <a:off x="6588898" y="1051667"/>
              <a:ext cx="457702" cy="211724"/>
              <a:chOff x="3199770" y="1519968"/>
              <a:chExt cx="457702" cy="211724"/>
            </a:xfrm>
          </p:grpSpPr>
          <p:pic>
            <p:nvPicPr>
              <p:cNvPr id="86" name="Picture 14" descr="My Icon Story">
                <a:extLst>
                  <a:ext uri="{FF2B5EF4-FFF2-40B4-BE49-F238E27FC236}">
                    <a16:creationId xmlns:a16="http://schemas.microsoft.com/office/drawing/2014/main" id="{D4979BD8-6C96-416E-BAD7-BB703C9D35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199770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14" descr="My Icon Story">
                <a:extLst>
                  <a:ext uri="{FF2B5EF4-FFF2-40B4-BE49-F238E27FC236}">
                    <a16:creationId xmlns:a16="http://schemas.microsoft.com/office/drawing/2014/main" id="{B933ACBB-50FA-4E65-9686-BF5A121796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361254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14" descr="My Icon Story">
                <a:extLst>
                  <a:ext uri="{FF2B5EF4-FFF2-40B4-BE49-F238E27FC236}">
                    <a16:creationId xmlns:a16="http://schemas.microsoft.com/office/drawing/2014/main" id="{5AD55B9A-3F50-42FE-A64E-9C2D02999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522738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1FA33C7-979F-4899-AE10-9EB6C4597B36}"/>
                </a:ext>
              </a:extLst>
            </p:cNvPr>
            <p:cNvGrpSpPr/>
            <p:nvPr/>
          </p:nvGrpSpPr>
          <p:grpSpPr>
            <a:xfrm>
              <a:off x="6588898" y="813282"/>
              <a:ext cx="457702" cy="211724"/>
              <a:chOff x="3199770" y="1519968"/>
              <a:chExt cx="457702" cy="211724"/>
            </a:xfrm>
          </p:grpSpPr>
          <p:pic>
            <p:nvPicPr>
              <p:cNvPr id="90" name="Picture 14" descr="My Icon Story">
                <a:extLst>
                  <a:ext uri="{FF2B5EF4-FFF2-40B4-BE49-F238E27FC236}">
                    <a16:creationId xmlns:a16="http://schemas.microsoft.com/office/drawing/2014/main" id="{992986EA-773F-4507-A7D2-6B28A749FD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199770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14" descr="My Icon Story">
                <a:extLst>
                  <a:ext uri="{FF2B5EF4-FFF2-40B4-BE49-F238E27FC236}">
                    <a16:creationId xmlns:a16="http://schemas.microsoft.com/office/drawing/2014/main" id="{787212F3-E013-4059-83B4-0D1D93F9AC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361254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14" descr="My Icon Story">
                <a:extLst>
                  <a:ext uri="{FF2B5EF4-FFF2-40B4-BE49-F238E27FC236}">
                    <a16:creationId xmlns:a16="http://schemas.microsoft.com/office/drawing/2014/main" id="{AB2E909C-86E4-486D-AAF7-C9EC7A9928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57" t="5298" r="24398" b="8067"/>
              <a:stretch/>
            </p:blipFill>
            <p:spPr bwMode="auto">
              <a:xfrm>
                <a:off x="3522738" y="1519968"/>
                <a:ext cx="134734" cy="2117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863B61C-8CEE-430A-8853-78C2406FF36F}"/>
              </a:ext>
            </a:extLst>
          </p:cNvPr>
          <p:cNvSpPr/>
          <p:nvPr/>
        </p:nvSpPr>
        <p:spPr>
          <a:xfrm>
            <a:off x="4011352" y="2891790"/>
            <a:ext cx="1614224" cy="4102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Thailand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400,000,000 tons 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97C3D1-6D41-487D-A82C-006DEDF21477}"/>
              </a:ext>
            </a:extLst>
          </p:cNvPr>
          <p:cNvGrpSpPr/>
          <p:nvPr/>
        </p:nvGrpSpPr>
        <p:grpSpPr>
          <a:xfrm>
            <a:off x="4046207" y="2417246"/>
            <a:ext cx="1314731" cy="295497"/>
            <a:chOff x="5003801" y="1575566"/>
            <a:chExt cx="880536" cy="160100"/>
          </a:xfrm>
        </p:grpSpPr>
        <p:pic>
          <p:nvPicPr>
            <p:cNvPr id="66" name="Picture 6" descr="My Icon Story">
              <a:extLst>
                <a:ext uri="{FF2B5EF4-FFF2-40B4-BE49-F238E27FC236}">
                  <a16:creationId xmlns:a16="http://schemas.microsoft.com/office/drawing/2014/main" id="{06E5BB04-9A6B-4D93-A8B0-703C1714A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003801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6" descr="My Icon Story">
              <a:extLst>
                <a:ext uri="{FF2B5EF4-FFF2-40B4-BE49-F238E27FC236}">
                  <a16:creationId xmlns:a16="http://schemas.microsoft.com/office/drawing/2014/main" id="{C1F85237-D3E5-407C-8C38-5B5D5131D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233813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6" descr="My Icon Story">
              <a:extLst>
                <a:ext uri="{FF2B5EF4-FFF2-40B4-BE49-F238E27FC236}">
                  <a16:creationId xmlns:a16="http://schemas.microsoft.com/office/drawing/2014/main" id="{2FE0E44C-7E7F-4E6C-A569-7DE4173720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463825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 descr="My Icon Story">
              <a:extLst>
                <a:ext uri="{FF2B5EF4-FFF2-40B4-BE49-F238E27FC236}">
                  <a16:creationId xmlns:a16="http://schemas.microsoft.com/office/drawing/2014/main" id="{2CD4D05C-F843-49EA-8004-EE0CB8E58A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693837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52B6F26-E3E8-47BF-B893-84899B645FE3}"/>
              </a:ext>
            </a:extLst>
          </p:cNvPr>
          <p:cNvGrpSpPr/>
          <p:nvPr/>
        </p:nvGrpSpPr>
        <p:grpSpPr>
          <a:xfrm>
            <a:off x="4046207" y="1805770"/>
            <a:ext cx="1314731" cy="295497"/>
            <a:chOff x="5003801" y="1575566"/>
            <a:chExt cx="880536" cy="160100"/>
          </a:xfrm>
        </p:grpSpPr>
        <p:pic>
          <p:nvPicPr>
            <p:cNvPr id="97" name="Picture 6" descr="My Icon Story">
              <a:extLst>
                <a:ext uri="{FF2B5EF4-FFF2-40B4-BE49-F238E27FC236}">
                  <a16:creationId xmlns:a16="http://schemas.microsoft.com/office/drawing/2014/main" id="{1922667C-A777-4864-94F8-3D387D8FDB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003801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6" descr="My Icon Story">
              <a:extLst>
                <a:ext uri="{FF2B5EF4-FFF2-40B4-BE49-F238E27FC236}">
                  <a16:creationId xmlns:a16="http://schemas.microsoft.com/office/drawing/2014/main" id="{A416FAEB-A3DB-442B-8441-329B9D7B6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233813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6" descr="My Icon Story">
              <a:extLst>
                <a:ext uri="{FF2B5EF4-FFF2-40B4-BE49-F238E27FC236}">
                  <a16:creationId xmlns:a16="http://schemas.microsoft.com/office/drawing/2014/main" id="{CF90ABC5-7B89-4549-8164-A38D86F8A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463825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My Icon Story">
              <a:extLst>
                <a:ext uri="{FF2B5EF4-FFF2-40B4-BE49-F238E27FC236}">
                  <a16:creationId xmlns:a16="http://schemas.microsoft.com/office/drawing/2014/main" id="{5CDAF221-B332-4EA3-8A5E-18FC42B7E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693837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35FAC96-EF3E-48CD-95F3-737D3F1AD73C}"/>
              </a:ext>
            </a:extLst>
          </p:cNvPr>
          <p:cNvGrpSpPr/>
          <p:nvPr/>
        </p:nvGrpSpPr>
        <p:grpSpPr>
          <a:xfrm>
            <a:off x="4046207" y="2111509"/>
            <a:ext cx="1314731" cy="295497"/>
            <a:chOff x="5003801" y="1575566"/>
            <a:chExt cx="880536" cy="160100"/>
          </a:xfrm>
        </p:grpSpPr>
        <p:pic>
          <p:nvPicPr>
            <p:cNvPr id="102" name="Picture 6" descr="My Icon Story">
              <a:extLst>
                <a:ext uri="{FF2B5EF4-FFF2-40B4-BE49-F238E27FC236}">
                  <a16:creationId xmlns:a16="http://schemas.microsoft.com/office/drawing/2014/main" id="{15BF5C0B-847A-4A82-A504-6351DF5FF8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003801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6" descr="My Icon Story">
              <a:extLst>
                <a:ext uri="{FF2B5EF4-FFF2-40B4-BE49-F238E27FC236}">
                  <a16:creationId xmlns:a16="http://schemas.microsoft.com/office/drawing/2014/main" id="{9F17CBE5-7E4F-4564-B580-1FBCF13AB0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233813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6" descr="My Icon Story">
              <a:extLst>
                <a:ext uri="{FF2B5EF4-FFF2-40B4-BE49-F238E27FC236}">
                  <a16:creationId xmlns:a16="http://schemas.microsoft.com/office/drawing/2014/main" id="{6B60C98C-930E-49B7-90A5-02E5351F07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463825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6" descr="My Icon Story">
              <a:extLst>
                <a:ext uri="{FF2B5EF4-FFF2-40B4-BE49-F238E27FC236}">
                  <a16:creationId xmlns:a16="http://schemas.microsoft.com/office/drawing/2014/main" id="{CAC0ABEE-540E-4ABA-8E88-0E61B5274D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693837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7E8FA3-D6E0-4415-B9D3-A25B36B7446A}"/>
              </a:ext>
            </a:extLst>
          </p:cNvPr>
          <p:cNvGrpSpPr/>
          <p:nvPr/>
        </p:nvGrpSpPr>
        <p:grpSpPr>
          <a:xfrm>
            <a:off x="4046207" y="1500032"/>
            <a:ext cx="1314731" cy="295497"/>
            <a:chOff x="5003801" y="1575566"/>
            <a:chExt cx="880536" cy="160100"/>
          </a:xfrm>
        </p:grpSpPr>
        <p:pic>
          <p:nvPicPr>
            <p:cNvPr id="107" name="Picture 6" descr="My Icon Story">
              <a:extLst>
                <a:ext uri="{FF2B5EF4-FFF2-40B4-BE49-F238E27FC236}">
                  <a16:creationId xmlns:a16="http://schemas.microsoft.com/office/drawing/2014/main" id="{6B3DDE15-D766-4079-B6CA-816095E38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003801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6" descr="My Icon Story">
              <a:extLst>
                <a:ext uri="{FF2B5EF4-FFF2-40B4-BE49-F238E27FC236}">
                  <a16:creationId xmlns:a16="http://schemas.microsoft.com/office/drawing/2014/main" id="{C6B36DBB-DBEC-4CC0-89B8-7802F7399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233813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6" descr="My Icon Story">
              <a:extLst>
                <a:ext uri="{FF2B5EF4-FFF2-40B4-BE49-F238E27FC236}">
                  <a16:creationId xmlns:a16="http://schemas.microsoft.com/office/drawing/2014/main" id="{613EED53-7152-4879-BABC-0D43663790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463825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6" descr="My Icon Story">
              <a:extLst>
                <a:ext uri="{FF2B5EF4-FFF2-40B4-BE49-F238E27FC236}">
                  <a16:creationId xmlns:a16="http://schemas.microsoft.com/office/drawing/2014/main" id="{779E4482-79E2-447E-9047-B0514007E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18109" r="10776" b="8445"/>
            <a:stretch/>
          </p:blipFill>
          <p:spPr bwMode="auto">
            <a:xfrm>
              <a:off x="5693837" y="1575566"/>
              <a:ext cx="190500" cy="16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583DD33-D4F3-4757-A434-5A3990FCED9F}"/>
              </a:ext>
            </a:extLst>
          </p:cNvPr>
          <p:cNvSpPr/>
          <p:nvPr/>
        </p:nvSpPr>
        <p:spPr>
          <a:xfrm>
            <a:off x="6076166" y="2891790"/>
            <a:ext cx="1677652" cy="4102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Vietnam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500,000,000 tons 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80089" y="1497849"/>
            <a:ext cx="1428896" cy="1207808"/>
            <a:chOff x="4560067" y="1266825"/>
            <a:chExt cx="973375" cy="85095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4D3167-194E-4814-8413-18B60793BF22}"/>
                </a:ext>
              </a:extLst>
            </p:cNvPr>
            <p:cNvGrpSpPr/>
            <p:nvPr/>
          </p:nvGrpSpPr>
          <p:grpSpPr>
            <a:xfrm>
              <a:off x="4560067" y="1913932"/>
              <a:ext cx="973375" cy="203846"/>
              <a:chOff x="6898602" y="1536477"/>
              <a:chExt cx="906545" cy="168470"/>
            </a:xfrm>
          </p:grpSpPr>
          <p:pic>
            <p:nvPicPr>
              <p:cNvPr id="1036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E8EC5399-CCA0-4146-8C21-65DDCB3E8B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6898602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C6C4C659-12E0-4AF7-B64C-C8F538902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298958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B31FEA27-D237-4712-AA89-E6384DA2CC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499136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C462AAC0-B2F3-434F-B5DA-42BBE62D0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699313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5058457F-E015-44A7-8427-A87F3E625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098780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B6A3A76D-76CD-4646-9F0A-A31CEFA42C03}"/>
                </a:ext>
              </a:extLst>
            </p:cNvPr>
            <p:cNvGrpSpPr/>
            <p:nvPr/>
          </p:nvGrpSpPr>
          <p:grpSpPr>
            <a:xfrm>
              <a:off x="4560067" y="1698229"/>
              <a:ext cx="973375" cy="203846"/>
              <a:chOff x="6898602" y="1536477"/>
              <a:chExt cx="906545" cy="168470"/>
            </a:xfrm>
          </p:grpSpPr>
          <p:pic>
            <p:nvPicPr>
              <p:cNvPr id="123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BFFB3F33-670F-4EF9-9EB9-69162163E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6898602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5B1BC438-93E9-45F8-B200-B95619BD2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298958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2DB70949-A076-4580-8B7E-EEE3487AF1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499136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F74A40ED-0DC6-4BDF-B077-01ACA23DCA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699313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C41485FF-4C22-40B3-A11F-05DCE08F65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098780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F08D2E-E951-47A5-91C8-DE8345D747D3}"/>
                </a:ext>
              </a:extLst>
            </p:cNvPr>
            <p:cNvGrpSpPr/>
            <p:nvPr/>
          </p:nvGrpSpPr>
          <p:grpSpPr>
            <a:xfrm>
              <a:off x="4560067" y="1482527"/>
              <a:ext cx="973375" cy="203846"/>
              <a:chOff x="6898602" y="1536477"/>
              <a:chExt cx="906545" cy="168470"/>
            </a:xfrm>
          </p:grpSpPr>
          <p:pic>
            <p:nvPicPr>
              <p:cNvPr id="129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17377F16-35BE-47C7-88F4-02551DC9E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6898602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08D98924-F0D6-482E-86DC-0B5E945B52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298958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FABC118D-B060-408A-A638-63B9DEBAC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499136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FA02EE3D-CC67-4FD1-9A62-DF352D015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699313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06C425E3-C0BD-4C4C-AAFA-F50A945F3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098780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AEAED52-12F2-4280-BC62-F3F1DC3CA5A3}"/>
                </a:ext>
              </a:extLst>
            </p:cNvPr>
            <p:cNvGrpSpPr/>
            <p:nvPr/>
          </p:nvGrpSpPr>
          <p:grpSpPr>
            <a:xfrm>
              <a:off x="4560067" y="1266825"/>
              <a:ext cx="973375" cy="203846"/>
              <a:chOff x="6898602" y="1536477"/>
              <a:chExt cx="906545" cy="168470"/>
            </a:xfrm>
          </p:grpSpPr>
          <p:pic>
            <p:nvPicPr>
              <p:cNvPr id="135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0328FA26-3D9D-4676-8DBB-94BDC54431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6898602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64858469-B6EB-41C0-9BF8-B96A68EBE4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298958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EB6BD298-3985-462E-A9D7-3B38C9A29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499136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3D349652-A535-4563-9356-286B59BBB0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699313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12" descr="Cathedral Notredame Ho Chi Minh City Icon Stock Illustration - Download  Image Now - iStock">
                <a:extLst>
                  <a:ext uri="{FF2B5EF4-FFF2-40B4-BE49-F238E27FC236}">
                    <a16:creationId xmlns:a16="http://schemas.microsoft.com/office/drawing/2014/main" id="{2AC64E2D-CB4A-409F-BF06-DACA5E6772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5127" r="26175" b="11635"/>
              <a:stretch/>
            </p:blipFill>
            <p:spPr bwMode="auto">
              <a:xfrm>
                <a:off x="7098780" y="1536477"/>
                <a:ext cx="105834" cy="168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B8BC5242-98BA-4C95-9688-ED39BB7BAF04}"/>
              </a:ext>
            </a:extLst>
          </p:cNvPr>
          <p:cNvSpPr/>
          <p:nvPr/>
        </p:nvSpPr>
        <p:spPr>
          <a:xfrm>
            <a:off x="10053895" y="2893766"/>
            <a:ext cx="1614224" cy="4102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Indonesia </a:t>
            </a:r>
          </a:p>
          <a:p>
            <a:r>
              <a:rPr lang="en-US" sz="1333" b="1" dirty="0">
                <a:latin typeface="Arial" panose="020B0604020202020204" pitchFamily="34" charset="0"/>
                <a:cs typeface="Arial" panose="020B0604020202020204" pitchFamily="34" charset="0"/>
              </a:rPr>
              <a:t>500,000,000 tons /</a:t>
            </a:r>
            <a:r>
              <a:rPr lang="en-US" sz="1333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72921" y="1500031"/>
            <a:ext cx="1526271" cy="1198405"/>
            <a:chOff x="7478490" y="981993"/>
            <a:chExt cx="1248701" cy="11303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7F38ED9-2E0C-4152-A585-425680EA85B8}"/>
                </a:ext>
              </a:extLst>
            </p:cNvPr>
            <p:cNvGrpSpPr/>
            <p:nvPr/>
          </p:nvGrpSpPr>
          <p:grpSpPr>
            <a:xfrm>
              <a:off x="7478490" y="981993"/>
              <a:ext cx="1248701" cy="207818"/>
              <a:chOff x="6569499" y="2968133"/>
              <a:chExt cx="1248701" cy="207818"/>
            </a:xfrm>
          </p:grpSpPr>
          <p:pic>
            <p:nvPicPr>
              <p:cNvPr id="1034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D63BCF40-C5B6-42D8-BF87-FE45E3985E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569499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8D069CF3-3B97-4163-8108-69AC907FC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829476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A89496A9-52C3-42AA-A8B8-4447860AC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089453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13772AC6-D115-4465-AE95-0C6679D15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349430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A93FA198-1D9A-4D4B-9095-7CFC22112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609407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D0E551F-4566-4C99-8565-736D18B84000}"/>
                </a:ext>
              </a:extLst>
            </p:cNvPr>
            <p:cNvGrpSpPr/>
            <p:nvPr/>
          </p:nvGrpSpPr>
          <p:grpSpPr>
            <a:xfrm>
              <a:off x="7478490" y="1212631"/>
              <a:ext cx="1248701" cy="207818"/>
              <a:chOff x="6569499" y="2968133"/>
              <a:chExt cx="1248701" cy="207818"/>
            </a:xfrm>
          </p:grpSpPr>
          <p:pic>
            <p:nvPicPr>
              <p:cNvPr id="145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F971A2C1-7CA8-47C9-9E0B-EDCC4248EA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569499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3B4B0F79-80E3-48AC-BF5E-5929FE9CAE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829476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F1EA5EC4-5325-4767-98F5-EF4BD60CC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089453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6CD6B0B8-EF03-4FC2-9C73-5EB5AA7857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349430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1E9944BC-27C2-4249-8C8F-63340A3F5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609407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CAB468C-4C13-4CB4-A5D5-09C19D88EEB6}"/>
                </a:ext>
              </a:extLst>
            </p:cNvPr>
            <p:cNvGrpSpPr/>
            <p:nvPr/>
          </p:nvGrpSpPr>
          <p:grpSpPr>
            <a:xfrm>
              <a:off x="7478490" y="1443269"/>
              <a:ext cx="1248701" cy="207818"/>
              <a:chOff x="6569499" y="2968133"/>
              <a:chExt cx="1248701" cy="207818"/>
            </a:xfrm>
          </p:grpSpPr>
          <p:pic>
            <p:nvPicPr>
              <p:cNvPr id="151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73F51746-0ED1-4090-9A16-089A0F5010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569499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A8C9BD05-3058-4C62-8A18-C14692424E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829476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1A0F90B2-920E-46C5-A557-542FD0BB5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089453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F211E717-F6CF-4620-85C0-0951549A04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349430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4F478651-57C7-4436-A9F1-531147FEC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609407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CD522DD-1C2E-4358-B634-39FF4750ED49}"/>
                </a:ext>
              </a:extLst>
            </p:cNvPr>
            <p:cNvGrpSpPr/>
            <p:nvPr/>
          </p:nvGrpSpPr>
          <p:grpSpPr>
            <a:xfrm>
              <a:off x="7478490" y="1673907"/>
              <a:ext cx="1248701" cy="207818"/>
              <a:chOff x="6569499" y="2968133"/>
              <a:chExt cx="1248701" cy="207818"/>
            </a:xfrm>
          </p:grpSpPr>
          <p:pic>
            <p:nvPicPr>
              <p:cNvPr id="157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DDCA9853-5E22-4DAD-80B6-FE8B62C2B1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569499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39ACA1BC-BDA5-4BFF-B1D9-257AB0272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829476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A3DE37B2-A699-4632-8585-BA54439FD6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089453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D5BCB324-E46F-4294-A845-B0D9CAF4C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349430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DC1B430E-1BCF-4F7D-8B25-72AD1E8795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609407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8637AFD7-E667-48C4-94D2-A1D0877867FA}"/>
                </a:ext>
              </a:extLst>
            </p:cNvPr>
            <p:cNvGrpSpPr/>
            <p:nvPr/>
          </p:nvGrpSpPr>
          <p:grpSpPr>
            <a:xfrm>
              <a:off x="7478490" y="1904545"/>
              <a:ext cx="1248701" cy="207818"/>
              <a:chOff x="6569499" y="2968133"/>
              <a:chExt cx="1248701" cy="207818"/>
            </a:xfrm>
          </p:grpSpPr>
          <p:pic>
            <p:nvPicPr>
              <p:cNvPr id="163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EC53029A-0E5A-4E03-9B24-1B7D42BF0B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569499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8EECACDE-DD3E-4C8D-886D-E7AA7030C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6829476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2A0EFDF3-472F-475D-AACB-BBD9BD539E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089453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2CC2A008-B468-495A-B7E2-55488C12C6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349430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10" descr="279 BEST &amp;quot;Jakarta Indonesia&amp;quot; IMAGES, STOCK PHOTOS &amp;amp; VECTORS | Adobe Stock">
                <a:extLst>
                  <a:ext uri="{FF2B5EF4-FFF2-40B4-BE49-F238E27FC236}">
                    <a16:creationId xmlns:a16="http://schemas.microsoft.com/office/drawing/2014/main" id="{A1A9B1FD-22DA-4D96-BD27-62DCFDAC99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13" t="8680" r="12376" b="10208"/>
              <a:stretch/>
            </p:blipFill>
            <p:spPr bwMode="auto">
              <a:xfrm>
                <a:off x="7609407" y="2968133"/>
                <a:ext cx="208793" cy="20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050441A-D2AE-4BF7-98E8-AE3FAB830FFE}"/>
              </a:ext>
            </a:extLst>
          </p:cNvPr>
          <p:cNvSpPr/>
          <p:nvPr/>
        </p:nvSpPr>
        <p:spPr>
          <a:xfrm>
            <a:off x="926213" y="3307947"/>
            <a:ext cx="4639503" cy="2256559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E945852-0B22-41AB-8CDB-46DE9A4F280A}"/>
              </a:ext>
            </a:extLst>
          </p:cNvPr>
          <p:cNvSpPr/>
          <p:nvPr/>
        </p:nvSpPr>
        <p:spPr>
          <a:xfrm>
            <a:off x="2582309" y="3317234"/>
            <a:ext cx="2811159" cy="1993613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A93A7D93-5C26-4286-9E9A-E4D81572ED25}"/>
              </a:ext>
            </a:extLst>
          </p:cNvPr>
          <p:cNvSpPr/>
          <p:nvPr/>
        </p:nvSpPr>
        <p:spPr>
          <a:xfrm flipH="1">
            <a:off x="6130904" y="3272106"/>
            <a:ext cx="4537688" cy="3041103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5E1BBB9E-3218-4C69-8DA7-DB611F708488}"/>
              </a:ext>
            </a:extLst>
          </p:cNvPr>
          <p:cNvSpPr/>
          <p:nvPr/>
        </p:nvSpPr>
        <p:spPr>
          <a:xfrm>
            <a:off x="4359233" y="3346602"/>
            <a:ext cx="878135" cy="1047799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6E6640F1-C9E5-4DF5-BE2D-398AD3F56AB2}"/>
              </a:ext>
            </a:extLst>
          </p:cNvPr>
          <p:cNvSpPr/>
          <p:nvPr/>
        </p:nvSpPr>
        <p:spPr>
          <a:xfrm flipH="1">
            <a:off x="6836961" y="3359315"/>
            <a:ext cx="1829231" cy="916440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B9541224-57A9-4A56-A2FA-42287CB7976B}"/>
              </a:ext>
            </a:extLst>
          </p:cNvPr>
          <p:cNvSpPr/>
          <p:nvPr/>
        </p:nvSpPr>
        <p:spPr>
          <a:xfrm flipH="1">
            <a:off x="5867331" y="3349431"/>
            <a:ext cx="679395" cy="1196349"/>
          </a:xfrm>
          <a:custGeom>
            <a:avLst/>
            <a:gdLst>
              <a:gd name="connsiteX0" fmla="*/ 3660628 w 3660628"/>
              <a:gd name="connsiteY0" fmla="*/ 1756132 h 1756132"/>
              <a:gd name="connsiteX1" fmla="*/ 0 w 3660628"/>
              <a:gd name="connsiteY1" fmla="*/ 1756132 h 1756132"/>
              <a:gd name="connsiteX2" fmla="*/ 0 w 3660628"/>
              <a:gd name="connsiteY2" fmla="*/ 0 h 175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0628" h="1756132">
                <a:moveTo>
                  <a:pt x="3660628" y="1756132"/>
                </a:moveTo>
                <a:lnTo>
                  <a:pt x="0" y="1756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 w="sm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74" name="Picture 4" descr="Singapore Icons Vector 116088 Vector Art at Vecteezy">
            <a:extLst>
              <a:ext uri="{FF2B5EF4-FFF2-40B4-BE49-F238E27FC236}">
                <a16:creationId xmlns:a16="http://schemas.microsoft.com/office/drawing/2014/main" id="{10E6567B-F4EB-4400-AAF9-4CB6E7F03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2" t="7906" r="39060" b="69668"/>
          <a:stretch/>
        </p:blipFill>
        <p:spPr bwMode="auto">
          <a:xfrm>
            <a:off x="448984" y="6204158"/>
            <a:ext cx="327533" cy="2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02DF2026-3800-453D-A8BA-F723C764B269}"/>
              </a:ext>
            </a:extLst>
          </p:cNvPr>
          <p:cNvSpPr/>
          <p:nvPr/>
        </p:nvSpPr>
        <p:spPr>
          <a:xfrm>
            <a:off x="896431" y="6192501"/>
            <a:ext cx="2056653" cy="2051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33" dirty="0">
                <a:latin typeface="Arial" panose="020B0604020202020204" pitchFamily="34" charset="0"/>
                <a:cs typeface="Arial" panose="020B0604020202020204" pitchFamily="34" charset="0"/>
              </a:rPr>
              <a:t>1 Unit = 25,000,000 tons/</a:t>
            </a:r>
            <a:r>
              <a:rPr lang="en-US" sz="1333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9F1CB9-3511-DCF2-101B-94AA2A57F6D0}"/>
              </a:ext>
            </a:extLst>
          </p:cNvPr>
          <p:cNvSpPr/>
          <p:nvPr/>
        </p:nvSpPr>
        <p:spPr>
          <a:xfrm>
            <a:off x="-33508" y="-320250"/>
            <a:ext cx="12192000" cy="2019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6000">
                <a:schemeClr val="accent1">
                  <a:lumMod val="5000"/>
                  <a:lumOff val="95000"/>
                </a:schemeClr>
              </a:gs>
              <a:gs pos="75000">
                <a:srgbClr val="FAFBFD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E3128DB-617F-4115-8FF7-C632AFB076FC}"/>
              </a:ext>
            </a:extLst>
          </p:cNvPr>
          <p:cNvSpPr txBox="1"/>
          <p:nvPr/>
        </p:nvSpPr>
        <p:spPr>
          <a:xfrm>
            <a:off x="903385" y="129407"/>
            <a:ext cx="10360212" cy="8608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Aptos ExtraBold" panose="020B0004020202020204" pitchFamily="34" charset="0"/>
                <a:cs typeface="Arial" panose="020B0604020202020204" pitchFamily="34" charset="0"/>
              </a:rPr>
              <a:t>The following countries yearly consume 2,000,000,000 tons of construction materials, accounting for </a:t>
            </a:r>
            <a:r>
              <a:rPr lang="en-US" sz="2400" b="1" dirty="0">
                <a:solidFill>
                  <a:srgbClr val="C00000"/>
                </a:solidFill>
                <a:latin typeface="Aptos ExtraBold" panose="020B0004020202020204" pitchFamily="34" charset="0"/>
                <a:cs typeface="Arial" panose="020B0604020202020204" pitchFamily="34" charset="0"/>
              </a:rPr>
              <a:t>200,000,000 tons of CO</a:t>
            </a:r>
            <a:r>
              <a:rPr lang="en-US" sz="2400" b="1" baseline="-25000" dirty="0">
                <a:solidFill>
                  <a:srgbClr val="C00000"/>
                </a:solidFill>
                <a:latin typeface="Aptos ExtraBold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Aptos ExtraBold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ptos ExtraBold" panose="020B0004020202020204" pitchFamily="34" charset="0"/>
                <a:cs typeface="Arial" panose="020B0604020202020204" pitchFamily="34" charset="0"/>
              </a:rPr>
              <a:t>emission</a:t>
            </a:r>
            <a:r>
              <a:rPr lang="en-SG" sz="2400" b="1" dirty="0">
                <a:latin typeface="Aptos ExtraBold" panose="020B0004020202020204" pitchFamily="34" charset="0"/>
                <a:cs typeface="Arial" panose="020B0604020202020204" pitchFamily="34" charset="0"/>
              </a:rPr>
              <a:t>.</a:t>
            </a:r>
            <a:endParaRPr lang="en-SG" sz="2400" b="1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6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D0B1B-5CBF-46F5-A87E-C1F13E86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C729-7A9E-44E9-B889-E06ABAB97FA0}" type="slidenum">
              <a:rPr lang="en-GB" smtClean="0"/>
              <a:t>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74506F-A0C9-4BD8-B5A6-D128480CF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5" t="2540" r="9619" b="1712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429B4F-71D0-4DEC-9E3C-CEB2F14C7659}"/>
              </a:ext>
            </a:extLst>
          </p:cNvPr>
          <p:cNvSpPr txBox="1"/>
          <p:nvPr/>
        </p:nvSpPr>
        <p:spPr>
          <a:xfrm>
            <a:off x="8259047" y="6529706"/>
            <a:ext cx="4060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333" b="1" dirty="0">
                <a:latin typeface="Arial" panose="020B0604020202020204" pitchFamily="34" charset="0"/>
                <a:cs typeface="Arial" panose="020B0604020202020204" pitchFamily="34" charset="0"/>
              </a:rPr>
              <a:t>Photo by </a:t>
            </a:r>
            <a:r>
              <a:rPr lang="en-SG" sz="1333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Andrey </a:t>
            </a:r>
            <a:r>
              <a:rPr lang="en-SG" sz="1333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Radchenko</a:t>
            </a:r>
            <a:r>
              <a:rPr lang="en-SG" sz="1333" b="1" dirty="0">
                <a:latin typeface="Arial" panose="020B0604020202020204" pitchFamily="34" charset="0"/>
                <a:cs typeface="Arial" panose="020B0604020202020204" pitchFamily="34" charset="0"/>
              </a:rPr>
              <a:t>, from 500px.com 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217489"/>
            <a:ext cx="12192000" cy="2019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6000">
                <a:schemeClr val="accent1">
                  <a:lumMod val="5000"/>
                  <a:lumOff val="95000"/>
                </a:schemeClr>
              </a:gs>
              <a:gs pos="75000">
                <a:srgbClr val="FAFBFD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84D71-26C2-4653-872C-6F6F92D59AA9}"/>
              </a:ext>
            </a:extLst>
          </p:cNvPr>
          <p:cNvSpPr/>
          <p:nvPr/>
        </p:nvSpPr>
        <p:spPr>
          <a:xfrm>
            <a:off x="946365" y="711437"/>
            <a:ext cx="10592491" cy="825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>
                <a:latin typeface="Aptos ExtraBold" panose="020B0004020202020204" pitchFamily="34" charset="0"/>
                <a:cs typeface="Arial" panose="020B0604020202020204" pitchFamily="34" charset="0"/>
              </a:rPr>
              <a:t>Harvesting sand, gravel and clay for construction materials leaves permanent marks on our landscape and cause long-term damage to our environment that may never recover.</a:t>
            </a:r>
          </a:p>
        </p:txBody>
      </p:sp>
    </p:spTree>
    <p:extLst>
      <p:ext uri="{BB962C8B-B14F-4D97-AF65-F5344CB8AC3E}">
        <p14:creationId xmlns:p14="http://schemas.microsoft.com/office/powerpoint/2010/main" val="189368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is the Acceptance of Concrete Test Results Still a Struggle? | For  Construction Pros">
            <a:extLst>
              <a:ext uri="{FF2B5EF4-FFF2-40B4-BE49-F238E27FC236}">
                <a16:creationId xmlns:a16="http://schemas.microsoft.com/office/drawing/2014/main" id="{9B776835-3449-A259-BE84-3237CB41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6" r="38982" b="14617"/>
          <a:stretch/>
        </p:blipFill>
        <p:spPr bwMode="auto">
          <a:xfrm>
            <a:off x="0" y="0"/>
            <a:ext cx="12194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CBEBF02-26D5-22C5-3485-9F8765930A00}"/>
              </a:ext>
            </a:extLst>
          </p:cNvPr>
          <p:cNvSpPr txBox="1"/>
          <p:nvPr/>
        </p:nvSpPr>
        <p:spPr>
          <a:xfrm>
            <a:off x="359737" y="229138"/>
            <a:ext cx="10438892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ptos ExtraBold" panose="020F0502020204030204" pitchFamily="34" charset="0"/>
                <a:cs typeface="Arial" panose="020B0604020202020204" pitchFamily="34" charset="0"/>
              </a:rPr>
              <a:t>We develop a technology to lock CO</a:t>
            </a:r>
            <a:r>
              <a:rPr lang="en-US" altLang="zh-CN" sz="2400" b="1" baseline="-25000" dirty="0">
                <a:latin typeface="Aptos ExtraBold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zh-CN" sz="2400" b="1" dirty="0">
                <a:latin typeface="Aptos ExtraBold" panose="020F0502020204030204" pitchFamily="34" charset="0"/>
                <a:cs typeface="Arial" panose="020B0604020202020204" pitchFamily="34" charset="0"/>
              </a:rPr>
              <a:t> in construction waste, and use it to replace a significant amount of normal cement, obtaining great strength.</a:t>
            </a:r>
            <a:endParaRPr lang="zh-CN" altLang="en-US" sz="2400" b="1" dirty="0">
              <a:latin typeface="Aptos ExtraBold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8339EA-19A0-C86A-DB8E-F3BB33C98486}"/>
              </a:ext>
            </a:extLst>
          </p:cNvPr>
          <p:cNvGrpSpPr/>
          <p:nvPr/>
        </p:nvGrpSpPr>
        <p:grpSpPr>
          <a:xfrm>
            <a:off x="359737" y="1488701"/>
            <a:ext cx="4352949" cy="3474770"/>
            <a:chOff x="408722" y="1039173"/>
            <a:chExt cx="4352949" cy="3474770"/>
          </a:xfrm>
        </p:grpSpPr>
        <p:pic>
          <p:nvPicPr>
            <p:cNvPr id="3" name="图片 2" descr="图表, 条形图&#10;&#10;描述已自动生成">
              <a:extLst>
                <a:ext uri="{FF2B5EF4-FFF2-40B4-BE49-F238E27FC236}">
                  <a16:creationId xmlns:a16="http://schemas.microsoft.com/office/drawing/2014/main" id="{9C5B91A1-C380-7A66-1C47-E4268FEA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722" y="1039173"/>
              <a:ext cx="4352949" cy="347477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7F1534-4AA2-7203-6F26-58BC34EF02CD}"/>
                </a:ext>
              </a:extLst>
            </p:cNvPr>
            <p:cNvSpPr/>
            <p:nvPr/>
          </p:nvSpPr>
          <p:spPr>
            <a:xfrm>
              <a:off x="1014074" y="2096037"/>
              <a:ext cx="1126749" cy="824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10D905-1258-24E4-F05F-69A6C5C21518}"/>
                </a:ext>
              </a:extLst>
            </p:cNvPr>
            <p:cNvSpPr/>
            <p:nvPr/>
          </p:nvSpPr>
          <p:spPr>
            <a:xfrm>
              <a:off x="1055914" y="3267529"/>
              <a:ext cx="192316" cy="6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E62F5-8400-A040-F71F-7357E8A42EEE}"/>
                </a:ext>
              </a:extLst>
            </p:cNvPr>
            <p:cNvSpPr/>
            <p:nvPr/>
          </p:nvSpPr>
          <p:spPr>
            <a:xfrm>
              <a:off x="1444623" y="3178630"/>
              <a:ext cx="177348" cy="756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535ECE-8DA4-8B03-7CF1-5F3C3D6A0996}"/>
                </a:ext>
              </a:extLst>
            </p:cNvPr>
            <p:cNvSpPr/>
            <p:nvPr/>
          </p:nvSpPr>
          <p:spPr>
            <a:xfrm>
              <a:off x="1959392" y="3089730"/>
              <a:ext cx="228182" cy="843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091E85-059F-CF3B-433C-8741FF3C5AE9}"/>
                </a:ext>
              </a:extLst>
            </p:cNvPr>
            <p:cNvSpPr/>
            <p:nvPr/>
          </p:nvSpPr>
          <p:spPr>
            <a:xfrm>
              <a:off x="2385333" y="2601686"/>
              <a:ext cx="179614" cy="133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29773A-4031-CBAB-7396-10887F1E8C15}"/>
                </a:ext>
              </a:extLst>
            </p:cNvPr>
            <p:cNvSpPr/>
            <p:nvPr/>
          </p:nvSpPr>
          <p:spPr>
            <a:xfrm>
              <a:off x="2939142" y="2322740"/>
              <a:ext cx="193221" cy="1610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330A26-B5AD-D981-453E-9F50A4AE56BB}"/>
                </a:ext>
              </a:extLst>
            </p:cNvPr>
            <p:cNvSpPr/>
            <p:nvPr/>
          </p:nvSpPr>
          <p:spPr>
            <a:xfrm>
              <a:off x="3328538" y="1703401"/>
              <a:ext cx="182880" cy="222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8326BE-0866-6DF5-51B6-98F02033943F}"/>
                </a:ext>
              </a:extLst>
            </p:cNvPr>
            <p:cNvSpPr/>
            <p:nvPr/>
          </p:nvSpPr>
          <p:spPr>
            <a:xfrm>
              <a:off x="4269996" y="1371645"/>
              <a:ext cx="182880" cy="2561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ACDC62-4536-2BAE-4757-2C45C0E2839B}"/>
                </a:ext>
              </a:extLst>
            </p:cNvPr>
            <p:cNvSpPr/>
            <p:nvPr/>
          </p:nvSpPr>
          <p:spPr>
            <a:xfrm>
              <a:off x="3880577" y="1679800"/>
              <a:ext cx="193221" cy="2253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7F1FE7-5356-F4AD-2417-5F7E2610601B}"/>
                </a:ext>
              </a:extLst>
            </p:cNvPr>
            <p:cNvSpPr/>
            <p:nvPr/>
          </p:nvSpPr>
          <p:spPr>
            <a:xfrm>
              <a:off x="1413340" y="3237139"/>
              <a:ext cx="45719" cy="23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F67263-CD15-0AC5-AE9C-7FBFDF46545A}"/>
                </a:ext>
              </a:extLst>
            </p:cNvPr>
            <p:cNvSpPr/>
            <p:nvPr/>
          </p:nvSpPr>
          <p:spPr>
            <a:xfrm>
              <a:off x="2359878" y="2593502"/>
              <a:ext cx="45719" cy="23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0EBF6-21A8-294D-81EC-296A819DA599}"/>
                </a:ext>
              </a:extLst>
            </p:cNvPr>
            <p:cNvSpPr/>
            <p:nvPr/>
          </p:nvSpPr>
          <p:spPr>
            <a:xfrm>
              <a:off x="3312768" y="1757975"/>
              <a:ext cx="54556" cy="42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C4FBD2-9891-334E-48BB-A444B799872A}"/>
                </a:ext>
              </a:extLst>
            </p:cNvPr>
            <p:cNvSpPr/>
            <p:nvPr/>
          </p:nvSpPr>
          <p:spPr>
            <a:xfrm>
              <a:off x="3487870" y="1687966"/>
              <a:ext cx="54556" cy="42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3037AF-1803-5E49-6324-2B171DE27173}"/>
                </a:ext>
              </a:extLst>
            </p:cNvPr>
            <p:cNvSpPr/>
            <p:nvPr/>
          </p:nvSpPr>
          <p:spPr>
            <a:xfrm>
              <a:off x="4050938" y="1745797"/>
              <a:ext cx="45719" cy="111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A602F2-0777-4635-4B75-3F39C248BE48}"/>
                </a:ext>
              </a:extLst>
            </p:cNvPr>
            <p:cNvSpPr/>
            <p:nvPr/>
          </p:nvSpPr>
          <p:spPr>
            <a:xfrm>
              <a:off x="4247136" y="1387534"/>
              <a:ext cx="84018" cy="47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CA69B7-E0F6-DD6F-23D7-4E8038B82DC8}"/>
                </a:ext>
              </a:extLst>
            </p:cNvPr>
            <p:cNvSpPr/>
            <p:nvPr/>
          </p:nvSpPr>
          <p:spPr>
            <a:xfrm>
              <a:off x="4401533" y="1398420"/>
              <a:ext cx="74203" cy="332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A05681-A63E-A20C-7E8C-8ED854CEC8CB}"/>
                </a:ext>
              </a:extLst>
            </p:cNvPr>
            <p:cNvCxnSpPr/>
            <p:nvPr/>
          </p:nvCxnSpPr>
          <p:spPr>
            <a:xfrm>
              <a:off x="965280" y="1968625"/>
              <a:ext cx="3782786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B4844BD-5A98-1ABC-3B2F-B2526F965664}"/>
                </a:ext>
              </a:extLst>
            </p:cNvPr>
            <p:cNvSpPr txBox="1"/>
            <p:nvPr/>
          </p:nvSpPr>
          <p:spPr>
            <a:xfrm>
              <a:off x="974576" y="1638749"/>
              <a:ext cx="30910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42.5 MPa </a:t>
              </a:r>
              <a:r>
                <a:rPr lang="en-SG" altLang="zh-CN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(standard strength at 28 days)</a:t>
              </a:r>
              <a:endPara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3">
              <a:extLst>
                <a:ext uri="{FF2B5EF4-FFF2-40B4-BE49-F238E27FC236}">
                  <a16:creationId xmlns:a16="http://schemas.microsoft.com/office/drawing/2014/main" id="{DDC27E78-5350-4F40-3256-5669CDEB785F}"/>
                </a:ext>
              </a:extLst>
            </p:cNvPr>
            <p:cNvSpPr txBox="1"/>
            <p:nvPr/>
          </p:nvSpPr>
          <p:spPr>
            <a:xfrm>
              <a:off x="1232772" y="1990575"/>
              <a:ext cx="2109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Replace 50% cement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3">
              <a:extLst>
                <a:ext uri="{FF2B5EF4-FFF2-40B4-BE49-F238E27FC236}">
                  <a16:creationId xmlns:a16="http://schemas.microsoft.com/office/drawing/2014/main" id="{36DB5426-7499-175E-D3C7-426AC3D45066}"/>
                </a:ext>
              </a:extLst>
            </p:cNvPr>
            <p:cNvSpPr txBox="1"/>
            <p:nvPr/>
          </p:nvSpPr>
          <p:spPr>
            <a:xfrm>
              <a:off x="1231213" y="2229048"/>
              <a:ext cx="2109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Replace 30% cement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F2EFA35-51B4-C989-664A-73938DF3E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3" b="-1"/>
          <a:stretch/>
        </p:blipFill>
        <p:spPr>
          <a:xfrm>
            <a:off x="985182" y="2512174"/>
            <a:ext cx="240266" cy="162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DB1F13-E52D-DD73-019C-B9438C44C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82" y="2742703"/>
            <a:ext cx="240266" cy="1698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253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909B97-82D7-2851-6AA1-332196B391DF}"/>
              </a:ext>
            </a:extLst>
          </p:cNvPr>
          <p:cNvGrpSpPr/>
          <p:nvPr/>
        </p:nvGrpSpPr>
        <p:grpSpPr>
          <a:xfrm>
            <a:off x="869517" y="288485"/>
            <a:ext cx="10112013" cy="5976202"/>
            <a:chOff x="4253888" y="1438220"/>
            <a:chExt cx="7884991" cy="3997679"/>
          </a:xfrm>
        </p:grpSpPr>
        <p:pic>
          <p:nvPicPr>
            <p:cNvPr id="6" name="Picture 5" descr="A close-up of a concrete wall&#10;&#10;Description automatically generated">
              <a:extLst>
                <a:ext uri="{FF2B5EF4-FFF2-40B4-BE49-F238E27FC236}">
                  <a16:creationId xmlns:a16="http://schemas.microsoft.com/office/drawing/2014/main" id="{D741A662-1504-76CF-9EAD-27485F63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7099" y="4001346"/>
              <a:ext cx="2195238" cy="12495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 descr="Contaminated marine fuels clog ship engines in Singapore hub – surveyor |  Shipping Herald">
              <a:extLst>
                <a:ext uri="{FF2B5EF4-FFF2-40B4-BE49-F238E27FC236}">
                  <a16:creationId xmlns:a16="http://schemas.microsoft.com/office/drawing/2014/main" id="{86BAB4EB-CDA0-CF01-1D06-1C41355E77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57"/>
            <a:stretch/>
          </p:blipFill>
          <p:spPr bwMode="auto">
            <a:xfrm>
              <a:off x="4253888" y="1471770"/>
              <a:ext cx="3941831" cy="3948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7617F6-BDE1-496E-6ED8-87BA29EEADAA}"/>
                </a:ext>
              </a:extLst>
            </p:cNvPr>
            <p:cNvSpPr/>
            <p:nvPr/>
          </p:nvSpPr>
          <p:spPr>
            <a:xfrm>
              <a:off x="6047012" y="4903412"/>
              <a:ext cx="420624" cy="34747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FF3A233-FDB3-F842-9C36-750B4D82D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2811" y="4001346"/>
              <a:ext cx="2284966" cy="902066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085AF8-2D10-4DC6-7D1F-FF129CEC5F5A}"/>
                </a:ext>
              </a:extLst>
            </p:cNvPr>
            <p:cNvCxnSpPr/>
            <p:nvPr/>
          </p:nvCxnSpPr>
          <p:spPr>
            <a:xfrm>
              <a:off x="6312823" y="5250884"/>
              <a:ext cx="219523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Reinforcing Bar 10mm Dia x 6.0m - F H Brundle">
              <a:extLst>
                <a:ext uri="{FF2B5EF4-FFF2-40B4-BE49-F238E27FC236}">
                  <a16:creationId xmlns:a16="http://schemas.microsoft.com/office/drawing/2014/main" id="{FD333626-6D23-98AF-1FE2-AA38990385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33" r="47500"/>
            <a:stretch/>
          </p:blipFill>
          <p:spPr bwMode="auto">
            <a:xfrm>
              <a:off x="8712345" y="3769890"/>
              <a:ext cx="137586" cy="1423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Reinforcing Bar 10mm Dia x 6.0m - F H Brundle">
              <a:extLst>
                <a:ext uri="{FF2B5EF4-FFF2-40B4-BE49-F238E27FC236}">
                  <a16:creationId xmlns:a16="http://schemas.microsoft.com/office/drawing/2014/main" id="{4F8FB9B2-E3AD-73D8-2931-5A966F7F39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33" r="47500"/>
            <a:stretch/>
          </p:blipFill>
          <p:spPr bwMode="auto">
            <a:xfrm>
              <a:off x="9418571" y="3766804"/>
              <a:ext cx="137586" cy="1423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Reinforcing Bar 10mm Dia x 6.0m - F H Brundle">
              <a:extLst>
                <a:ext uri="{FF2B5EF4-FFF2-40B4-BE49-F238E27FC236}">
                  <a16:creationId xmlns:a16="http://schemas.microsoft.com/office/drawing/2014/main" id="{992DADEA-2C42-068F-29AD-BE91773CD3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33" r="47500"/>
            <a:stretch/>
          </p:blipFill>
          <p:spPr bwMode="auto">
            <a:xfrm>
              <a:off x="10111012" y="3755422"/>
              <a:ext cx="137586" cy="1423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Bioplastics Made With Seawater – Bioplastics News">
              <a:extLst>
                <a:ext uri="{FF2B5EF4-FFF2-40B4-BE49-F238E27FC236}">
                  <a16:creationId xmlns:a16="http://schemas.microsoft.com/office/drawing/2014/main" id="{B52351E0-126E-7288-4DFC-27E6C0A96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30" r="45910"/>
            <a:stretch/>
          </p:blipFill>
          <p:spPr bwMode="auto">
            <a:xfrm>
              <a:off x="10864606" y="4341676"/>
              <a:ext cx="1274273" cy="9092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153B20-F677-6E95-B53B-03DB04337EBD}"/>
                </a:ext>
              </a:extLst>
            </p:cNvPr>
            <p:cNvSpPr txBox="1"/>
            <p:nvPr/>
          </p:nvSpPr>
          <p:spPr>
            <a:xfrm>
              <a:off x="11093565" y="4642250"/>
              <a:ext cx="400545" cy="28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2240" kern="1200">
                  <a:solidFill>
                    <a:srgbClr val="FFFF00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Cl</a:t>
              </a:r>
              <a:r>
                <a:rPr lang="en-US" sz="2240" kern="1200" baseline="30000">
                  <a:solidFill>
                    <a:srgbClr val="FFFF00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lang="en-US" sz="2800" baseline="30000">
                <a:solidFill>
                  <a:srgbClr val="FFFF00"/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EB15B560-81B3-AD8F-42AD-C39B49637A3F}"/>
                </a:ext>
              </a:extLst>
            </p:cNvPr>
            <p:cNvSpPr/>
            <p:nvPr/>
          </p:nvSpPr>
          <p:spPr>
            <a:xfrm>
              <a:off x="10411919" y="4807150"/>
              <a:ext cx="669053" cy="82002"/>
            </a:xfrm>
            <a:custGeom>
              <a:avLst/>
              <a:gdLst>
                <a:gd name="connsiteX0" fmla="*/ 571500 w 571500"/>
                <a:gd name="connsiteY0" fmla="*/ 76200 h 126804"/>
                <a:gd name="connsiteX1" fmla="*/ 304800 w 571500"/>
                <a:gd name="connsiteY1" fmla="*/ 123825 h 126804"/>
                <a:gd name="connsiteX2" fmla="*/ 0 w 571500"/>
                <a:gd name="connsiteY2" fmla="*/ 0 h 12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0" h="126804">
                  <a:moveTo>
                    <a:pt x="571500" y="76200"/>
                  </a:moveTo>
                  <a:cubicBezTo>
                    <a:pt x="485775" y="106362"/>
                    <a:pt x="400050" y="136525"/>
                    <a:pt x="304800" y="123825"/>
                  </a:cubicBezTo>
                  <a:cubicBezTo>
                    <a:pt x="209550" y="111125"/>
                    <a:pt x="104775" y="55562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33FB7D-93AC-AD1A-0E41-70610FD9A1A5}"/>
                </a:ext>
              </a:extLst>
            </p:cNvPr>
            <p:cNvCxnSpPr/>
            <p:nvPr/>
          </p:nvCxnSpPr>
          <p:spPr>
            <a:xfrm flipV="1">
              <a:off x="10802104" y="1636777"/>
              <a:ext cx="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955E18-011F-E243-3673-172F8E056F1F}"/>
                </a:ext>
              </a:extLst>
            </p:cNvPr>
            <p:cNvCxnSpPr/>
            <p:nvPr/>
          </p:nvCxnSpPr>
          <p:spPr>
            <a:xfrm>
              <a:off x="8529673" y="2998475"/>
              <a:ext cx="228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0B3B66-9A53-CD65-6D4D-F661E9531CD5}"/>
                </a:ext>
              </a:extLst>
            </p:cNvPr>
            <p:cNvSpPr txBox="1"/>
            <p:nvPr/>
          </p:nvSpPr>
          <p:spPr>
            <a:xfrm>
              <a:off x="11060899" y="4070040"/>
              <a:ext cx="1005508" cy="249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kern="1200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Sea water</a:t>
              </a:r>
              <a:endParaRPr lang="en-US" sz="2400" baseline="30000" dirty="0">
                <a:solidFill>
                  <a:schemeClr val="accent1">
                    <a:lumMod val="50000"/>
                  </a:schemeClr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8FEB08-5056-A72B-EEA8-7880835605EA}"/>
                </a:ext>
              </a:extLst>
            </p:cNvPr>
            <p:cNvSpPr txBox="1"/>
            <p:nvPr/>
          </p:nvSpPr>
          <p:spPr>
            <a:xfrm>
              <a:off x="8859813" y="5190106"/>
              <a:ext cx="1800426" cy="245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Rebar and concrete</a:t>
              </a:r>
              <a:endParaRPr lang="en-US" sz="2400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071BA5-3E08-C5FC-CB40-13D9E17200C1}"/>
                </a:ext>
              </a:extLst>
            </p:cNvPr>
            <p:cNvSpPr txBox="1"/>
            <p:nvPr/>
          </p:nvSpPr>
          <p:spPr>
            <a:xfrm>
              <a:off x="8722224" y="1438220"/>
              <a:ext cx="1972680" cy="249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b="1" kern="1200" dirty="0">
                  <a:solidFill>
                    <a:schemeClr val="tx1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Cl</a:t>
              </a:r>
              <a:r>
                <a:rPr lang="en-US" sz="1920" b="1" kern="1200" baseline="30000" dirty="0">
                  <a:solidFill>
                    <a:schemeClr val="tx1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lang="en-US" sz="1920" b="1" kern="1200" dirty="0">
                  <a:solidFill>
                    <a:schemeClr val="tx1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 ingression profile</a:t>
              </a:r>
              <a:endParaRPr lang="en-US" sz="2400" b="1" baseline="30000" dirty="0"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0102F272-0386-490F-219B-471F896D6A0F}"/>
                </a:ext>
              </a:extLst>
            </p:cNvPr>
            <p:cNvSpPr/>
            <p:nvPr/>
          </p:nvSpPr>
          <p:spPr>
            <a:xfrm>
              <a:off x="9063074" y="1973650"/>
              <a:ext cx="1741050" cy="979759"/>
            </a:xfrm>
            <a:custGeom>
              <a:avLst/>
              <a:gdLst>
                <a:gd name="connsiteX0" fmla="*/ 1485900 w 1485900"/>
                <a:gd name="connsiteY0" fmla="*/ 0 h 990600"/>
                <a:gd name="connsiteX1" fmla="*/ 1247775 w 1485900"/>
                <a:gd name="connsiteY1" fmla="*/ 342900 h 990600"/>
                <a:gd name="connsiteX2" fmla="*/ 781050 w 1485900"/>
                <a:gd name="connsiteY2" fmla="*/ 733425 h 990600"/>
                <a:gd name="connsiteX3" fmla="*/ 0 w 1485900"/>
                <a:gd name="connsiteY3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0" h="990600">
                  <a:moveTo>
                    <a:pt x="1485900" y="0"/>
                  </a:moveTo>
                  <a:cubicBezTo>
                    <a:pt x="1425575" y="110331"/>
                    <a:pt x="1365250" y="220663"/>
                    <a:pt x="1247775" y="342900"/>
                  </a:cubicBezTo>
                  <a:cubicBezTo>
                    <a:pt x="1130300" y="465137"/>
                    <a:pt x="989012" y="625475"/>
                    <a:pt x="781050" y="733425"/>
                  </a:cubicBezTo>
                  <a:cubicBezTo>
                    <a:pt x="573088" y="841375"/>
                    <a:pt x="286544" y="915987"/>
                    <a:pt x="0" y="9906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EC751473-35F6-9D48-8AED-039B6786115A}"/>
                </a:ext>
              </a:extLst>
            </p:cNvPr>
            <p:cNvSpPr/>
            <p:nvPr/>
          </p:nvSpPr>
          <p:spPr>
            <a:xfrm>
              <a:off x="10061173" y="2295955"/>
              <a:ext cx="740931" cy="687576"/>
            </a:xfrm>
            <a:custGeom>
              <a:avLst/>
              <a:gdLst>
                <a:gd name="connsiteX0" fmla="*/ 1485900 w 1485900"/>
                <a:gd name="connsiteY0" fmla="*/ 0 h 990600"/>
                <a:gd name="connsiteX1" fmla="*/ 1247775 w 1485900"/>
                <a:gd name="connsiteY1" fmla="*/ 342900 h 990600"/>
                <a:gd name="connsiteX2" fmla="*/ 781050 w 1485900"/>
                <a:gd name="connsiteY2" fmla="*/ 733425 h 990600"/>
                <a:gd name="connsiteX3" fmla="*/ 0 w 1485900"/>
                <a:gd name="connsiteY3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0" h="990600">
                  <a:moveTo>
                    <a:pt x="1485900" y="0"/>
                  </a:moveTo>
                  <a:cubicBezTo>
                    <a:pt x="1425575" y="110331"/>
                    <a:pt x="1365250" y="220663"/>
                    <a:pt x="1247775" y="342900"/>
                  </a:cubicBezTo>
                  <a:cubicBezTo>
                    <a:pt x="1130300" y="465137"/>
                    <a:pt x="989012" y="625475"/>
                    <a:pt x="781050" y="733425"/>
                  </a:cubicBezTo>
                  <a:cubicBezTo>
                    <a:pt x="573088" y="841375"/>
                    <a:pt x="286544" y="915987"/>
                    <a:pt x="0" y="990600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93C496-B985-3DC3-15F4-30381501A16F}"/>
                </a:ext>
              </a:extLst>
            </p:cNvPr>
            <p:cNvCxnSpPr/>
            <p:nvPr/>
          </p:nvCxnSpPr>
          <p:spPr>
            <a:xfrm flipH="1" flipV="1">
              <a:off x="8795320" y="2797645"/>
              <a:ext cx="1986036" cy="0"/>
            </a:xfrm>
            <a:prstGeom prst="line">
              <a:avLst/>
            </a:prstGeom>
            <a:ln w="127000">
              <a:gradFill>
                <a:gsLst>
                  <a:gs pos="0">
                    <a:schemeClr val="accent1">
                      <a:lumMod val="5000"/>
                      <a:lumOff val="95000"/>
                      <a:alpha val="59000"/>
                    </a:schemeClr>
                  </a:gs>
                  <a:gs pos="52000">
                    <a:srgbClr val="C00000"/>
                  </a:gs>
                  <a:gs pos="100000">
                    <a:schemeClr val="bg1">
                      <a:lumMod val="95000"/>
                      <a:alpha val="60000"/>
                    </a:schemeClr>
                  </a:gs>
                </a:gsLst>
                <a:lin ang="5400000" scaled="1"/>
              </a:gra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4DDDC-D43F-A739-3BAB-5699CF1DC870}"/>
                </a:ext>
              </a:extLst>
            </p:cNvPr>
            <p:cNvSpPr txBox="1"/>
            <p:nvPr/>
          </p:nvSpPr>
          <p:spPr>
            <a:xfrm>
              <a:off x="11056810" y="2454379"/>
              <a:ext cx="1019570" cy="45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kern="1200" dirty="0">
                  <a:solidFill>
                    <a:srgbClr val="C00000"/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Corrosion threshold</a:t>
              </a:r>
              <a:endParaRPr lang="en-US" sz="2400" baseline="30000" dirty="0">
                <a:solidFill>
                  <a:srgbClr val="C00000"/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D7E6F45-4E51-02A1-A8DC-9914F9E8C390}"/>
                </a:ext>
              </a:extLst>
            </p:cNvPr>
            <p:cNvCxnSpPr/>
            <p:nvPr/>
          </p:nvCxnSpPr>
          <p:spPr>
            <a:xfrm flipH="1">
              <a:off x="10876549" y="2716682"/>
              <a:ext cx="237047" cy="809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284325-E24C-4658-D377-80BBFD72D8FC}"/>
                </a:ext>
              </a:extLst>
            </p:cNvPr>
            <p:cNvSpPr txBox="1"/>
            <p:nvPr/>
          </p:nvSpPr>
          <p:spPr>
            <a:xfrm>
              <a:off x="8857836" y="1795450"/>
              <a:ext cx="1721081" cy="2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kern="1200" dirty="0">
                  <a:solidFill>
                    <a:schemeClr val="accent2">
                      <a:lumMod val="75000"/>
                    </a:schemeClr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normal concrete</a:t>
              </a:r>
              <a:endParaRPr lang="en-US" sz="2400" baseline="30000" dirty="0">
                <a:solidFill>
                  <a:schemeClr val="accent2">
                    <a:lumMod val="75000"/>
                  </a:schemeClr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B1C4CA-5437-C322-3DF4-D86604881FD5}"/>
                </a:ext>
              </a:extLst>
            </p:cNvPr>
            <p:cNvSpPr txBox="1"/>
            <p:nvPr/>
          </p:nvSpPr>
          <p:spPr>
            <a:xfrm>
              <a:off x="8457745" y="2169502"/>
              <a:ext cx="2250039" cy="25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1520">
                <a:spcAft>
                  <a:spcPts val="600"/>
                </a:spcAft>
              </a:pPr>
              <a:r>
                <a:rPr lang="en-US" sz="1920" kern="1200" dirty="0">
                  <a:solidFill>
                    <a:schemeClr val="accent6">
                      <a:lumMod val="75000"/>
                    </a:schemeClr>
                  </a:solidFill>
                  <a:latin typeface="Aptos ExtraBold" panose="020B0004020202020204" pitchFamily="34" charset="0"/>
                  <a:ea typeface="+mn-ea"/>
                  <a:cs typeface="Arial" panose="020B0604020202020204" pitchFamily="34" charset="0"/>
                </a:rPr>
                <a:t>Sustainable concrete</a:t>
              </a:r>
              <a:endParaRPr lang="en-US" sz="2400" baseline="30000" dirty="0">
                <a:solidFill>
                  <a:schemeClr val="accent6">
                    <a:lumMod val="75000"/>
                  </a:schemeClr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DAC4FE0-A65F-4F96-30F1-4B6413D16C11}"/>
                </a:ext>
              </a:extLst>
            </p:cNvPr>
            <p:cNvCxnSpPr/>
            <p:nvPr/>
          </p:nvCxnSpPr>
          <p:spPr>
            <a:xfrm>
              <a:off x="10373680" y="2021432"/>
              <a:ext cx="214024" cy="16307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D640F98-8495-5198-FD01-937BE8A9C3CD}"/>
                </a:ext>
              </a:extLst>
            </p:cNvPr>
            <p:cNvCxnSpPr/>
            <p:nvPr/>
          </p:nvCxnSpPr>
          <p:spPr>
            <a:xfrm>
              <a:off x="10225761" y="2406997"/>
              <a:ext cx="396943" cy="14587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136BCD-E64F-BB6E-C50E-6B4DAE55E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949833"/>
              </p:ext>
            </p:extLst>
          </p:nvPr>
        </p:nvGraphicFramePr>
        <p:xfrm>
          <a:off x="6794804" y="2668123"/>
          <a:ext cx="4081436" cy="921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05">
                  <a:extLst>
                    <a:ext uri="{9D8B030D-6E8A-4147-A177-3AD203B41FA5}">
                      <a16:colId xmlns:a16="http://schemas.microsoft.com/office/drawing/2014/main" val="705238153"/>
                    </a:ext>
                  </a:extLst>
                </a:gridCol>
                <a:gridCol w="3185931">
                  <a:extLst>
                    <a:ext uri="{9D8B030D-6E8A-4147-A177-3AD203B41FA5}">
                      <a16:colId xmlns:a16="http://schemas.microsoft.com/office/drawing/2014/main" val="3925967360"/>
                    </a:ext>
                  </a:extLst>
                </a:gridCol>
              </a:tblGrid>
              <a:tr h="341848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Chloride diffusion coefficient (m</a:t>
                      </a:r>
                      <a:r>
                        <a:rPr lang="fr-FR" sz="14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·s</a:t>
                      </a:r>
                      <a:r>
                        <a:rPr lang="fr-FR" sz="14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520172"/>
                  </a:ext>
                </a:extLst>
              </a:tr>
              <a:tr h="290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OPC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="1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en-US" sz="14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27497221"/>
                  </a:ext>
                </a:extLst>
              </a:tr>
              <a:tr h="290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</a:t>
                      </a:r>
                      <a:r>
                        <a:rPr lang="en-US" sz="1400" b="1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2.23</a:t>
                      </a:r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="1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</a:t>
                      </a:r>
                      <a:endParaRPr lang="en-US" sz="14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06606136"/>
                  </a:ext>
                </a:extLst>
              </a:tr>
            </a:tbl>
          </a:graphicData>
        </a:graphic>
      </p:graphicFrame>
      <p:sp>
        <p:nvSpPr>
          <p:cNvPr id="3" name="箭头: 下 2">
            <a:extLst>
              <a:ext uri="{FF2B5EF4-FFF2-40B4-BE49-F238E27FC236}">
                <a16:creationId xmlns:a16="http://schemas.microsoft.com/office/drawing/2014/main" id="{8F04E48D-D45C-71B3-CD7B-579F868FC72B}"/>
              </a:ext>
            </a:extLst>
          </p:cNvPr>
          <p:cNvSpPr/>
          <p:nvPr/>
        </p:nvSpPr>
        <p:spPr>
          <a:xfrm>
            <a:off x="10262311" y="3145440"/>
            <a:ext cx="239434" cy="3714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A95F3D-7A70-697B-E9FD-E38A9DCC4F4F}"/>
              </a:ext>
            </a:extLst>
          </p:cNvPr>
          <p:cNvSpPr txBox="1"/>
          <p:nvPr/>
        </p:nvSpPr>
        <p:spPr>
          <a:xfrm>
            <a:off x="866929" y="338639"/>
            <a:ext cx="5064370" cy="1216498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ptos ExtraBold" panose="020F0502020204030204" pitchFamily="34" charset="0"/>
                <a:cs typeface="Arial" panose="020B0604020202020204" pitchFamily="34" charset="0"/>
              </a:rPr>
              <a:t>The waste-containing sustainable concrete provides 10 times better resistance to seawater corrosion.</a:t>
            </a:r>
            <a:endParaRPr lang="zh-CN" altLang="en-US" sz="2400" b="1" dirty="0">
              <a:latin typeface="Aptos ExtraBold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7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1">
            <a:extLst>
              <a:ext uri="{FF2B5EF4-FFF2-40B4-BE49-F238E27FC236}">
                <a16:creationId xmlns:a16="http://schemas.microsoft.com/office/drawing/2014/main" id="{848F6902-CD79-F4A6-7454-405186B1F237}"/>
              </a:ext>
            </a:extLst>
          </p:cNvPr>
          <p:cNvGrpSpPr/>
          <p:nvPr/>
        </p:nvGrpSpPr>
        <p:grpSpPr>
          <a:xfrm>
            <a:off x="0" y="-1"/>
            <a:ext cx="12192000" cy="6857999"/>
            <a:chOff x="4862946" y="1885170"/>
            <a:chExt cx="3021468" cy="1608915"/>
          </a:xfrm>
        </p:grpSpPr>
        <p:pic>
          <p:nvPicPr>
            <p:cNvPr id="5" name="图片 14" descr="黑白色的花&#10;&#10;描述已自动生成">
              <a:extLst>
                <a:ext uri="{FF2B5EF4-FFF2-40B4-BE49-F238E27FC236}">
                  <a16:creationId xmlns:a16="http://schemas.microsoft.com/office/drawing/2014/main" id="{C400B29F-A090-8851-1860-185E8B7FE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9001"/>
            <a:stretch/>
          </p:blipFill>
          <p:spPr>
            <a:xfrm>
              <a:off x="4862946" y="1885170"/>
              <a:ext cx="3021468" cy="1608915"/>
            </a:xfrm>
            <a:prstGeom prst="rect">
              <a:avLst/>
            </a:prstGeom>
          </p:spPr>
        </p:pic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0AC038B0-B905-6210-5744-413178A58A09}"/>
                </a:ext>
              </a:extLst>
            </p:cNvPr>
            <p:cNvSpPr txBox="1"/>
            <p:nvPr/>
          </p:nvSpPr>
          <p:spPr>
            <a:xfrm>
              <a:off x="6362540" y="3076801"/>
              <a:ext cx="434134" cy="13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latin typeface="Aptos ExtraBold" panose="020B0004020202020204" pitchFamily="34" charset="0"/>
                  <a:cs typeface="Arial" panose="020B0604020202020204" pitchFamily="34" charset="0"/>
                </a:rPr>
                <a:t>Calcite</a:t>
              </a:r>
              <a:endParaRPr lang="zh-CN" altLang="en-US" sz="3200" b="1" dirty="0"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直接箭头连接符 17">
              <a:extLst>
                <a:ext uri="{FF2B5EF4-FFF2-40B4-BE49-F238E27FC236}">
                  <a16:creationId xmlns:a16="http://schemas.microsoft.com/office/drawing/2014/main" id="{BB75F565-4109-D5AF-9F6D-945841E181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7890" y="2628506"/>
              <a:ext cx="240251" cy="91093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9300968E-7D85-ADCA-480F-CDA9576629CD}"/>
                </a:ext>
              </a:extLst>
            </p:cNvPr>
            <p:cNvSpPr txBox="1"/>
            <p:nvPr/>
          </p:nvSpPr>
          <p:spPr>
            <a:xfrm>
              <a:off x="4925615" y="2659656"/>
              <a:ext cx="570400" cy="13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Aptos ExtraBold" panose="020B0004020202020204" pitchFamily="34" charset="0"/>
                  <a:cs typeface="Arial" panose="020B0604020202020204" pitchFamily="34" charset="0"/>
                </a:rPr>
                <a:t>Silica gel</a:t>
              </a:r>
              <a:endParaRPr lang="zh-CN" altLang="en-US" sz="3200" b="1" dirty="0">
                <a:solidFill>
                  <a:srgbClr val="C00000"/>
                </a:solidFill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7">
              <a:extLst>
                <a:ext uri="{FF2B5EF4-FFF2-40B4-BE49-F238E27FC236}">
                  <a16:creationId xmlns:a16="http://schemas.microsoft.com/office/drawing/2014/main" id="{6AD0783F-4C96-F937-3610-E5F5FC80F6E1}"/>
                </a:ext>
              </a:extLst>
            </p:cNvPr>
            <p:cNvCxnSpPr>
              <a:cxnSpLocks/>
            </p:cNvCxnSpPr>
            <p:nvPr/>
          </p:nvCxnSpPr>
          <p:spPr>
            <a:xfrm>
              <a:off x="5145309" y="2454739"/>
              <a:ext cx="0" cy="219314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7">
              <a:extLst>
                <a:ext uri="{FF2B5EF4-FFF2-40B4-BE49-F238E27FC236}">
                  <a16:creationId xmlns:a16="http://schemas.microsoft.com/office/drawing/2014/main" id="{0BEE06CB-6E6B-3D19-1A88-DD3EDA8F5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3050" y="2282887"/>
              <a:ext cx="269028" cy="376769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3FD50CE1-474F-36B4-A0AF-4E488365ABB8}"/>
                </a:ext>
              </a:extLst>
            </p:cNvPr>
            <p:cNvCxnSpPr>
              <a:cxnSpLocks/>
            </p:cNvCxnSpPr>
            <p:nvPr/>
          </p:nvCxnSpPr>
          <p:spPr>
            <a:xfrm>
              <a:off x="6503171" y="2836111"/>
              <a:ext cx="0" cy="219314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7">
              <a:extLst>
                <a:ext uri="{FF2B5EF4-FFF2-40B4-BE49-F238E27FC236}">
                  <a16:creationId xmlns:a16="http://schemas.microsoft.com/office/drawing/2014/main" id="{C3F3EC45-7F4A-F4EC-CC14-719D1B3C756A}"/>
                </a:ext>
              </a:extLst>
            </p:cNvPr>
            <p:cNvCxnSpPr>
              <a:cxnSpLocks/>
            </p:cNvCxnSpPr>
            <p:nvPr/>
          </p:nvCxnSpPr>
          <p:spPr>
            <a:xfrm>
              <a:off x="6226552" y="2920372"/>
              <a:ext cx="135988" cy="150718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17">
              <a:extLst>
                <a:ext uri="{FF2B5EF4-FFF2-40B4-BE49-F238E27FC236}">
                  <a16:creationId xmlns:a16="http://schemas.microsoft.com/office/drawing/2014/main" id="{B1628A92-8D6E-5D03-F1FB-C646DCCAA77C}"/>
                </a:ext>
              </a:extLst>
            </p:cNvPr>
            <p:cNvCxnSpPr>
              <a:cxnSpLocks/>
            </p:cNvCxnSpPr>
            <p:nvPr/>
          </p:nvCxnSpPr>
          <p:spPr>
            <a:xfrm>
              <a:off x="5985205" y="3073228"/>
              <a:ext cx="328427" cy="82122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6">
              <a:extLst>
                <a:ext uri="{FF2B5EF4-FFF2-40B4-BE49-F238E27FC236}">
                  <a16:creationId xmlns:a16="http://schemas.microsoft.com/office/drawing/2014/main" id="{BA56F9C6-7222-2422-28E3-3E7409CFD4A2}"/>
                </a:ext>
              </a:extLst>
            </p:cNvPr>
            <p:cNvSpPr txBox="1"/>
            <p:nvPr/>
          </p:nvSpPr>
          <p:spPr>
            <a:xfrm>
              <a:off x="4925615" y="1926168"/>
              <a:ext cx="1746912" cy="194955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Aptos ExtraBold" panose="020B0004020202020204" pitchFamily="34" charset="0"/>
                  <a:cs typeface="Arial" panose="020B0604020202020204" pitchFamily="34" charset="0"/>
                </a:rPr>
                <a:t>We monitor the kinetics of carbonation process for more effective production. </a:t>
              </a:r>
              <a:endParaRPr lang="zh-CN" altLang="en-US" sz="2400" b="1" dirty="0">
                <a:latin typeface="Aptos ExtraBold" panose="020B00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图片 12" descr="图表&#10;&#10;描述已自动生成">
            <a:extLst>
              <a:ext uri="{FF2B5EF4-FFF2-40B4-BE49-F238E27FC236}">
                <a16:creationId xmlns:a16="http://schemas.microsoft.com/office/drawing/2014/main" id="{B0C53A01-DFC6-B216-2C6E-199B36524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43" y="170895"/>
            <a:ext cx="3728865" cy="3250674"/>
          </a:xfrm>
          <a:prstGeom prst="rect">
            <a:avLst/>
          </a:prstGeom>
        </p:spPr>
      </p:pic>
      <p:pic>
        <p:nvPicPr>
          <p:cNvPr id="24" name="图片 4" descr="图表&#10;&#10;中度可信度描述已自动生成">
            <a:extLst>
              <a:ext uri="{FF2B5EF4-FFF2-40B4-BE49-F238E27FC236}">
                <a16:creationId xmlns:a16="http://schemas.microsoft.com/office/drawing/2014/main" id="{5982B39F-1A3D-38B1-7B7D-3E811B7DF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343" y="3565844"/>
            <a:ext cx="3728864" cy="3147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26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Exploring feasibility of modular coastal protection system in Singapore -  Dredging Today">
            <a:extLst>
              <a:ext uri="{FF2B5EF4-FFF2-40B4-BE49-F238E27FC236}">
                <a16:creationId xmlns:a16="http://schemas.microsoft.com/office/drawing/2014/main" id="{FD6F4F0F-DDDF-E75E-0A3B-06A63F94D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r="-3" b="9177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40+ Precast Concrete Products Stock Photos, Pictures &amp; Royalty-Free Images  - iStock">
            <a:extLst>
              <a:ext uri="{FF2B5EF4-FFF2-40B4-BE49-F238E27FC236}">
                <a16:creationId xmlns:a16="http://schemas.microsoft.com/office/drawing/2014/main" id="{01F11876-DDC4-0CAC-F13B-877664205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r="-3" b="5978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me - PRINZING PFEIFFER">
            <a:extLst>
              <a:ext uri="{FF2B5EF4-FFF2-40B4-BE49-F238E27FC236}">
                <a16:creationId xmlns:a16="http://schemas.microsoft.com/office/drawing/2014/main" id="{228FBB4D-E98D-6E2D-2539-CF10DDEF9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8" r="3" b="10474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at Does Ready Mix Concrete Cost Per m³ In 2023? | Checkatrade">
            <a:extLst>
              <a:ext uri="{FF2B5EF4-FFF2-40B4-BE49-F238E27FC236}">
                <a16:creationId xmlns:a16="http://schemas.microsoft.com/office/drawing/2014/main" id="{F1962F2F-F0B0-A155-B02D-2A2CCAB19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r="1" b="1703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6">
            <a:extLst>
              <a:ext uri="{FF2B5EF4-FFF2-40B4-BE49-F238E27FC236}">
                <a16:creationId xmlns:a16="http://schemas.microsoft.com/office/drawing/2014/main" id="{32EDC2B6-370C-5271-54C9-9952BAEC182F}"/>
              </a:ext>
            </a:extLst>
          </p:cNvPr>
          <p:cNvSpPr txBox="1"/>
          <p:nvPr/>
        </p:nvSpPr>
        <p:spPr>
          <a:xfrm>
            <a:off x="122247" y="65314"/>
            <a:ext cx="5641737" cy="830997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ptos ExtraBold" panose="020B0004020202020204" pitchFamily="34" charset="0"/>
                <a:cs typeface="Arial" panose="020B0604020202020204" pitchFamily="34" charset="0"/>
              </a:rPr>
              <a:t>We circulate waste for all types of construction practices in Singapore.</a:t>
            </a:r>
            <a:endParaRPr lang="zh-CN" altLang="en-US" sz="2400" b="1" dirty="0">
              <a:latin typeface="Aptos ExtraBold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18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207</Words>
  <Application>Microsoft Office PowerPoint</Application>
  <PresentationFormat>Widescreen</PresentationFormat>
  <Paragraphs>41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等线</vt:lpstr>
      <vt:lpstr>等线 Light</vt:lpstr>
      <vt:lpstr>Aptos</vt:lpstr>
      <vt:lpstr>Aptos ExtraBold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qingliu</dc:creator>
  <cp:lastModifiedBy>Geng Guoqing</cp:lastModifiedBy>
  <cp:revision>7</cp:revision>
  <dcterms:created xsi:type="dcterms:W3CDTF">2023-09-26T11:29:38Z</dcterms:created>
  <dcterms:modified xsi:type="dcterms:W3CDTF">2024-03-08T09:26:12Z</dcterms:modified>
</cp:coreProperties>
</file>